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452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17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25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16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28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3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159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83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8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BEC5-C5B4-4FD8-88EE-8F9CB086D4B3}" type="datetimeFigureOut">
              <a:rPr lang="en-IN" smtClean="0"/>
              <a:t>07-11-2013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8856-ED92-43B5-86C1-6C9F6D4C55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17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t="18846" r="61834" b="13060"/>
          <a:stretch/>
        </p:blipFill>
        <p:spPr bwMode="auto">
          <a:xfrm>
            <a:off x="1941342" y="548680"/>
            <a:ext cx="5654994" cy="577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9443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Hey New Guy, check XXX project. You have to enhance YYY functionality.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2687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OK. I will start reading code and will get back to you in case of any doubts.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Sure. I will forward you some emails which talk about YYY.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Summary :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9931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Qualitative Analysis :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Qualitative analysis is done on base of following parameters 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True positive paragraph:   Identified as useful by our approach as well as human           </a:t>
            </a:r>
          </a:p>
          <a:p>
            <a:r>
              <a:rPr lang="en-US" dirty="0" smtClean="0"/>
              <a:t>                                                     evaluators</a:t>
            </a:r>
          </a:p>
          <a:p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/>
              <a:t>False positive paragraph:  Identified as useful by our approach but termed as JUNK by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human evaluators         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3.  True negative paragraph:   Identified as NOT useful by our approach as well as human           </a:t>
            </a:r>
          </a:p>
          <a:p>
            <a:r>
              <a:rPr lang="en-US" dirty="0" smtClean="0"/>
              <a:t>                                                     evaluators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False negative paragraph:  Identified as NOT useful by our approach but found useful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by human  evaluators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There were some discrepancy in results which can be summarized as follows.</a:t>
            </a:r>
          </a:p>
          <a:p>
            <a:endParaRPr lang="en-US" dirty="0"/>
          </a:p>
          <a:p>
            <a:r>
              <a:rPr lang="en-US" dirty="0" smtClean="0"/>
              <a:t>Some of the False positive passages had good information about method other than descriptions so they could be used in future work but some of them were faulty.</a:t>
            </a:r>
          </a:p>
          <a:p>
            <a:endParaRPr lang="en-US" dirty="0"/>
          </a:p>
          <a:p>
            <a:r>
              <a:rPr lang="en-US" dirty="0" smtClean="0"/>
              <a:t>Some of false negative passages were neglected because they did not have keywords such as METHOD, INVOKE etc. they could have been captured by adjusting filters.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0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Related Work :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73922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of the work which is closest to our Approach 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 smtClean="0"/>
              <a:t>Baccheli</a:t>
            </a:r>
            <a:r>
              <a:rPr lang="en-US" dirty="0" smtClean="0"/>
              <a:t> et al [4][5][10] : Used heuristic like s1 s2 s3 like ours. Main goal was to link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emails and source code. But they focused on classes instead of methods.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err="1" smtClean="0"/>
              <a:t>Bettenburg</a:t>
            </a:r>
            <a:r>
              <a:rPr lang="en-US" dirty="0" smtClean="0"/>
              <a:t> et al [12] :  Used approach on clone detection to link emails and source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code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0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Future Work :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Increasing Precision while keeping method coverage as high as possible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Reducing percentage of False Positives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Validate this Approach on large data sets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Mining descriptions at higher level such as classes and packages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0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Questions :</a:t>
            </a:r>
            <a:endParaRPr lang="en-IN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39038" r="32762" b="25577"/>
          <a:stretch/>
        </p:blipFill>
        <p:spPr bwMode="auto">
          <a:xfrm>
            <a:off x="38781" y="836712"/>
            <a:ext cx="906972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1" t="35769" r="31560" b="22574"/>
          <a:stretch/>
        </p:blipFill>
        <p:spPr bwMode="auto">
          <a:xfrm>
            <a:off x="152216" y="1532748"/>
            <a:ext cx="4797083" cy="304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477782" y="116632"/>
            <a:ext cx="5550601" cy="1800200"/>
          </a:xfrm>
          <a:prstGeom prst="wedgeEllipseCallout">
            <a:avLst>
              <a:gd name="adj1" fmla="val -46404"/>
              <a:gd name="adj2" fmla="val 1004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563888" y="26064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 proper documentation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!!!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proper comments @#$@# @#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will I understand this stuff all of sudden !!!!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995936" y="2401993"/>
            <a:ext cx="4752528" cy="810984"/>
          </a:xfrm>
          <a:prstGeom prst="wedgeRectCallout">
            <a:avLst>
              <a:gd name="adj1" fmla="val -71662"/>
              <a:gd name="adj2" fmla="val 52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148064" y="249463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should have selected other career option !!!</a:t>
            </a:r>
            <a:endParaRPr lang="en-IN" dirty="0"/>
          </a:p>
        </p:txBody>
      </p:sp>
      <p:sp>
        <p:nvSpPr>
          <p:cNvPr id="9" name="Oval Callout 8"/>
          <p:cNvSpPr/>
          <p:nvPr/>
        </p:nvSpPr>
        <p:spPr>
          <a:xfrm>
            <a:off x="4788024" y="4077072"/>
            <a:ext cx="4032448" cy="2520280"/>
          </a:xfrm>
          <a:prstGeom prst="wedgeEllipseCallout">
            <a:avLst>
              <a:gd name="adj1" fmla="val -89095"/>
              <a:gd name="adj2" fmla="val -906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148064" y="4228053"/>
            <a:ext cx="2952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Boss sent me so many email chains with lots of discussion and all. </a:t>
            </a:r>
          </a:p>
          <a:p>
            <a:r>
              <a:rPr lang="en-US" dirty="0" smtClean="0"/>
              <a:t>Its going to take a lot of time to search and analyze everything.</a:t>
            </a:r>
          </a:p>
          <a:p>
            <a:r>
              <a:rPr lang="en-US" dirty="0" smtClean="0"/>
              <a:t>   Is there any overtime PAY ?</a:t>
            </a:r>
          </a:p>
        </p:txBody>
      </p:sp>
    </p:spTree>
    <p:extLst>
      <p:ext uri="{BB962C8B-B14F-4D97-AF65-F5344CB8AC3E}">
        <p14:creationId xmlns:p14="http://schemas.microsoft.com/office/powerpoint/2010/main" val="12501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0648"/>
            <a:ext cx="799288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…more or less 20 Long minutes ………….</a:t>
            </a:r>
            <a:endParaRPr lang="en-IN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17500" r="31559" b="6250"/>
          <a:stretch/>
        </p:blipFill>
        <p:spPr bwMode="auto">
          <a:xfrm>
            <a:off x="1547664" y="976689"/>
            <a:ext cx="6147581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2575" y="4881934"/>
            <a:ext cx="608917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Functionality YYY should perform following tasks</a:t>
            </a:r>
          </a:p>
          <a:p>
            <a:r>
              <a:rPr lang="en-US" dirty="0" smtClean="0"/>
              <a:t>………………………..</a:t>
            </a:r>
          </a:p>
          <a:p>
            <a:r>
              <a:rPr lang="en-US" dirty="0" smtClean="0"/>
              <a:t>………………………..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81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49694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you need to analyze 10-20 such methods ?</a:t>
            </a:r>
            <a:endParaRPr lang="en-IN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0" t="36148" r="35630" b="24860"/>
          <a:stretch/>
        </p:blipFill>
        <p:spPr bwMode="auto">
          <a:xfrm>
            <a:off x="1907704" y="1052736"/>
            <a:ext cx="599079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969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ONLY if there was some tool to help poor GUY !!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32500" r="43345" b="43657"/>
          <a:stretch/>
        </p:blipFill>
        <p:spPr bwMode="auto">
          <a:xfrm>
            <a:off x="107504" y="2420888"/>
            <a:ext cx="214218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2280107" y="692696"/>
            <a:ext cx="6696744" cy="6048672"/>
          </a:xfrm>
          <a:prstGeom prst="wedgeRectCallout">
            <a:avLst>
              <a:gd name="adj1" fmla="val -61819"/>
              <a:gd name="adj2" fmla="val -3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483768" y="620688"/>
            <a:ext cx="63367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tool to HELP you OUT. </a:t>
            </a:r>
          </a:p>
          <a:p>
            <a:endParaRPr lang="en-US" dirty="0"/>
          </a:p>
          <a:p>
            <a:r>
              <a:rPr lang="en-US" dirty="0" smtClean="0"/>
              <a:t>It has following steps: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Download Email &amp; Bug report </a:t>
            </a:r>
            <a:r>
              <a:rPr lang="en-US" dirty="0" smtClean="0"/>
              <a:t>and Trace them onto classes.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Remove Para which has interrogative sentences. Which are not </a:t>
            </a:r>
            <a:r>
              <a:rPr lang="en-US" dirty="0"/>
              <a:t>E</a:t>
            </a:r>
            <a:r>
              <a:rPr lang="en-US" dirty="0" smtClean="0"/>
              <a:t>nglish sentence. And which have % of keyword, character, operator greater than threshold value.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Extract PARA which have keyword “method” and fully classified method name in it. Remove other PARA’s.</a:t>
            </a:r>
          </a:p>
          <a:p>
            <a:r>
              <a:rPr lang="en-US" dirty="0" smtClean="0"/>
              <a:t>      Get </a:t>
            </a:r>
            <a:r>
              <a:rPr lang="en-US" dirty="0" smtClean="0"/>
              <a:t>list of all methods in PROJECT using java API’s. Now assign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extracted </a:t>
            </a:r>
            <a:r>
              <a:rPr lang="en-US" dirty="0" smtClean="0"/>
              <a:t>PARA/PARA’s to respective method.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calculate </a:t>
            </a:r>
            <a:r>
              <a:rPr lang="en-US" dirty="0" smtClean="0"/>
              <a:t>heuristics such as S1 S2 S3 for each PARA. </a:t>
            </a:r>
            <a:r>
              <a:rPr lang="en-US" dirty="0" smtClean="0"/>
              <a:t>Remove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dirty="0" smtClean="0"/>
              <a:t>some of them having heuristic values less than threshold </a:t>
            </a:r>
            <a:r>
              <a:rPr lang="en-US" dirty="0" smtClean="0"/>
              <a:t>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 value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Calculate </a:t>
            </a:r>
            <a:r>
              <a:rPr lang="en-US" dirty="0" smtClean="0"/>
              <a:t>cosine similarity between remaining PARA’s </a:t>
            </a:r>
            <a:r>
              <a:rPr lang="en-US" dirty="0" smtClean="0"/>
              <a:t>and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dirty="0" smtClean="0"/>
              <a:t>method which they are describing. Assign best ranked PARA </a:t>
            </a:r>
            <a:r>
              <a:rPr lang="en-US" dirty="0" smtClean="0"/>
              <a:t>     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 to </a:t>
            </a:r>
            <a:r>
              <a:rPr lang="en-US" dirty="0" smtClean="0"/>
              <a:t>that method.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60238"/>
            <a:ext cx="144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YYY performs……</a:t>
            </a:r>
          </a:p>
          <a:p>
            <a:endParaRPr lang="en-US" dirty="0"/>
          </a:p>
          <a:p>
            <a:r>
              <a:rPr lang="en-US" dirty="0" smtClean="0"/>
              <a:t>Method YYY needs to be completed by ………….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77477" y="63720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SUPER AUTHOR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7" t="17308" r="7343" b="52500"/>
          <a:stretch/>
        </p:blipFill>
        <p:spPr bwMode="auto">
          <a:xfrm>
            <a:off x="1331640" y="692696"/>
            <a:ext cx="64064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Results :</a:t>
            </a:r>
            <a:endParaRPr lang="en-IN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3861048"/>
            <a:ext cx="6406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 is done on two open source projects namely </a:t>
            </a:r>
          </a:p>
          <a:p>
            <a:pPr marL="342900" indent="-342900">
              <a:buAutoNum type="arabicPeriod"/>
            </a:pPr>
            <a:r>
              <a:rPr lang="en-US" dirty="0" smtClean="0"/>
              <a:t>Eclipse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Lucene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We started with </a:t>
            </a:r>
            <a:r>
              <a:rPr lang="en-US" b="1" dirty="0" smtClean="0"/>
              <a:t>202539 PARA for Eclipse</a:t>
            </a:r>
            <a:r>
              <a:rPr lang="en-US" dirty="0" smtClean="0"/>
              <a:t> and </a:t>
            </a:r>
            <a:r>
              <a:rPr lang="en-US" b="1" dirty="0"/>
              <a:t>206912 PARA for LUCENE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Eventually step 2,3,4 filtered them out and We are left with </a:t>
            </a:r>
            <a:r>
              <a:rPr lang="en-US" b="1" dirty="0"/>
              <a:t>3111 PARA for Eclipse </a:t>
            </a:r>
            <a:r>
              <a:rPr lang="en-US" dirty="0"/>
              <a:t>and</a:t>
            </a:r>
            <a:r>
              <a:rPr lang="en-US" b="1" dirty="0"/>
              <a:t> 3707 PARA for </a:t>
            </a:r>
            <a:r>
              <a:rPr lang="en-US" b="1" dirty="0" err="1"/>
              <a:t>Lucene</a:t>
            </a:r>
            <a:r>
              <a:rPr lang="en-US" b="1" dirty="0"/>
              <a:t>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681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20769" r="54373" b="35261"/>
          <a:stretch/>
        </p:blipFill>
        <p:spPr bwMode="auto">
          <a:xfrm>
            <a:off x="38864" y="44624"/>
            <a:ext cx="4389120" cy="32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18983" r="54091" b="36987"/>
          <a:stretch/>
        </p:blipFill>
        <p:spPr bwMode="auto">
          <a:xfrm>
            <a:off x="4600974" y="0"/>
            <a:ext cx="4435522" cy="322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25304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step No 5, we will calculate Cosine similarity between Remaining PARA’s and method described by each of them.</a:t>
            </a:r>
          </a:p>
          <a:p>
            <a:endParaRPr lang="en-US" dirty="0"/>
          </a:p>
          <a:p>
            <a:r>
              <a:rPr lang="en-US" dirty="0" smtClean="0"/>
              <a:t>We will select PARA with highest cosine similarity to describe that method.</a:t>
            </a:r>
          </a:p>
          <a:p>
            <a:endParaRPr lang="en-US" dirty="0"/>
          </a:p>
          <a:p>
            <a:r>
              <a:rPr lang="en-US" dirty="0" smtClean="0"/>
              <a:t>PRECISION = True positive paragraph /  (True positive paragraph + False positive Para)</a:t>
            </a:r>
          </a:p>
          <a:p>
            <a:endParaRPr lang="en-US" dirty="0"/>
          </a:p>
          <a:p>
            <a:r>
              <a:rPr lang="en-US" dirty="0" smtClean="0"/>
              <a:t>Method Coverage = Methods for which Description generated / Total methods in project</a:t>
            </a:r>
          </a:p>
          <a:p>
            <a:endParaRPr lang="en-US" dirty="0"/>
          </a:p>
          <a:p>
            <a:r>
              <a:rPr lang="en-US" dirty="0" smtClean="0"/>
              <a:t>Eclipse : 58 – 79 % Precision      7 % method coverage</a:t>
            </a:r>
          </a:p>
          <a:p>
            <a:endParaRPr lang="en-US" dirty="0" smtClean="0"/>
          </a:p>
          <a:p>
            <a:r>
              <a:rPr lang="en-US" dirty="0" err="1" smtClean="0"/>
              <a:t>Lucene</a:t>
            </a:r>
            <a:r>
              <a:rPr lang="en-US" dirty="0" smtClean="0"/>
              <a:t> : 70 – 87 % Precision      36 % method coverage</a:t>
            </a:r>
          </a:p>
        </p:txBody>
      </p:sp>
    </p:spTree>
    <p:extLst>
      <p:ext uri="{BB962C8B-B14F-4D97-AF65-F5344CB8AC3E}">
        <p14:creationId xmlns:p14="http://schemas.microsoft.com/office/powerpoint/2010/main" val="26681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Research Questions :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20331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RQ1</a:t>
            </a:r>
            <a:r>
              <a:rPr lang="en-US" dirty="0" smtClean="0"/>
              <a:t> : What is </a:t>
            </a:r>
            <a:r>
              <a:rPr lang="en-US" b="1" dirty="0" smtClean="0"/>
              <a:t>METHOD COVERAGE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smtClean="0"/>
              <a:t>Eclipse 7 %  </a:t>
            </a:r>
            <a:r>
              <a:rPr lang="en-US" dirty="0" err="1" smtClean="0"/>
              <a:t>Lucene</a:t>
            </a:r>
            <a:r>
              <a:rPr lang="en-US" dirty="0" smtClean="0"/>
              <a:t> 36 %</a:t>
            </a:r>
          </a:p>
          <a:p>
            <a:r>
              <a:rPr lang="en-US" dirty="0" smtClean="0"/>
              <a:t>But for eclipse we had just BUG REPORT data and no Email DATA.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RQ2</a:t>
            </a:r>
            <a:r>
              <a:rPr lang="en-US" dirty="0" smtClean="0"/>
              <a:t> : What is </a:t>
            </a:r>
            <a:r>
              <a:rPr lang="en-US" b="1" dirty="0"/>
              <a:t>PRECISON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smtClean="0"/>
              <a:t>As cosine threshold         precision also </a:t>
            </a:r>
          </a:p>
          <a:p>
            <a:r>
              <a:rPr lang="en-US" dirty="0" smtClean="0"/>
              <a:t>Highest precision for Eclipse 79 %  and for </a:t>
            </a:r>
            <a:r>
              <a:rPr lang="en-US" dirty="0" err="1" smtClean="0"/>
              <a:t>Lucene</a:t>
            </a:r>
            <a:r>
              <a:rPr lang="en-US" dirty="0" smtClean="0"/>
              <a:t> 87 %  Both for </a:t>
            </a:r>
            <a:r>
              <a:rPr lang="en-US" dirty="0" err="1" smtClean="0"/>
              <a:t>codine</a:t>
            </a:r>
            <a:r>
              <a:rPr lang="en-US" dirty="0" smtClean="0"/>
              <a:t> threshold of 0.5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RQ3</a:t>
            </a:r>
            <a:r>
              <a:rPr lang="en-US" dirty="0" smtClean="0"/>
              <a:t> : What is </a:t>
            </a:r>
            <a:r>
              <a:rPr lang="en-US" b="1" dirty="0" smtClean="0"/>
              <a:t>False Negative Count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r>
              <a:rPr lang="en-US" dirty="0" smtClean="0"/>
              <a:t>False Negative : Approach filters out PARA as it does not meet specific heuristic value.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But in reality it has Description for some method and it is USEFUL.</a:t>
            </a:r>
          </a:p>
          <a:p>
            <a:endParaRPr lang="en-US" dirty="0"/>
          </a:p>
          <a:p>
            <a:r>
              <a:rPr lang="en-US" dirty="0" smtClean="0"/>
              <a:t>Testing done on 100 PARA and result has 22 FN for Eclipse and 33 FN for </a:t>
            </a:r>
            <a:r>
              <a:rPr lang="en-US" dirty="0" err="1" smtClean="0"/>
              <a:t>Lucene</a:t>
            </a:r>
            <a:r>
              <a:rPr lang="en-US" dirty="0" smtClean="0"/>
              <a:t>. 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11760" y="3284984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139952" y="3284984"/>
            <a:ext cx="0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1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4969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Threats to validity :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 Validity concerns: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To assess precision only subset of data used.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Evaluation is biased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FN are evaluated on sample of size 100 PARA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External validity Concerns</a:t>
            </a:r>
          </a:p>
          <a:p>
            <a:endParaRPr lang="en-US" dirty="0"/>
          </a:p>
          <a:p>
            <a:r>
              <a:rPr lang="en-US" dirty="0" smtClean="0"/>
              <a:t>1. Only 2 systems used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654943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Sample size limits estimation imprecision to + - 5% @ 95 % confidence level. So its covered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No. we have used 3 evaluators. 1 not related to paper and 1 not knowing details of approach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Yes. Actual No of FN may be different in Random set of data.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Yes. Availability of  mailing list. Project may influence results</a:t>
            </a:r>
            <a:endParaRPr lang="en-I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32500" r="43345" b="43657"/>
          <a:stretch/>
        </p:blipFill>
        <p:spPr bwMode="auto">
          <a:xfrm>
            <a:off x="4788024" y="5013175"/>
            <a:ext cx="2142181" cy="17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58077" r="73078" b="18269"/>
          <a:stretch/>
        </p:blipFill>
        <p:spPr bwMode="auto">
          <a:xfrm>
            <a:off x="256076" y="5013175"/>
            <a:ext cx="2222695" cy="173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256076" y="764703"/>
            <a:ext cx="3379820" cy="3896945"/>
          </a:xfrm>
          <a:prstGeom prst="wedgeRectCallout">
            <a:avLst>
              <a:gd name="adj1" fmla="val -10994"/>
              <a:gd name="adj2" fmla="val 590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ular Callout 8"/>
          <p:cNvSpPr/>
          <p:nvPr/>
        </p:nvSpPr>
        <p:spPr>
          <a:xfrm>
            <a:off x="4067944" y="692696"/>
            <a:ext cx="4248472" cy="4137557"/>
          </a:xfrm>
          <a:prstGeom prst="wedgeRectCallout">
            <a:avLst>
              <a:gd name="adj1" fmla="val -12481"/>
              <a:gd name="adj2" fmla="val 638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6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919</Words>
  <Application>Microsoft Office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2013-11-06T07:47:07Z</dcterms:created>
  <dcterms:modified xsi:type="dcterms:W3CDTF">2013-11-07T09:15:17Z</dcterms:modified>
</cp:coreProperties>
</file>